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4" r:id="rId2"/>
    <p:sldId id="256" r:id="rId3"/>
    <p:sldId id="257" r:id="rId4"/>
    <p:sldId id="259" r:id="rId5"/>
    <p:sldId id="293" r:id="rId6"/>
    <p:sldId id="262" r:id="rId7"/>
    <p:sldId id="261" r:id="rId8"/>
    <p:sldId id="289" r:id="rId9"/>
    <p:sldId id="290" r:id="rId10"/>
    <p:sldId id="284" r:id="rId11"/>
    <p:sldId id="263" r:id="rId12"/>
    <p:sldId id="272" r:id="rId13"/>
    <p:sldId id="264" r:id="rId14"/>
    <p:sldId id="268" r:id="rId15"/>
    <p:sldId id="269" r:id="rId16"/>
    <p:sldId id="270" r:id="rId17"/>
    <p:sldId id="271" r:id="rId18"/>
    <p:sldId id="283" r:id="rId19"/>
    <p:sldId id="291" r:id="rId20"/>
    <p:sldId id="292" r:id="rId21"/>
    <p:sldId id="285" r:id="rId22"/>
    <p:sldId id="286" r:id="rId23"/>
    <p:sldId id="287" r:id="rId24"/>
    <p:sldId id="288" r:id="rId25"/>
    <p:sldId id="275" r:id="rId26"/>
    <p:sldId id="276" r:id="rId27"/>
    <p:sldId id="281" r:id="rId28"/>
    <p:sldId id="282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2" autoAdjust="0"/>
  </p:normalViewPr>
  <p:slideViewPr>
    <p:cSldViewPr>
      <p:cViewPr varScale="1">
        <p:scale>
          <a:sx n="63" d="100"/>
          <a:sy n="63" d="100"/>
        </p:scale>
        <p:origin x="15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C405D1-E6A5-450E-9A8D-FF3E2CB106F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2C4CAF-CDA9-49AA-AA80-00CC5BF902C9}">
      <dgm:prSet phldrT="[Text]"/>
      <dgm:spPr>
        <a:ln w="5715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bn-BD" b="1" dirty="0" smtClean="0">
              <a:latin typeface="NikoshBAN" panose="02000000000000000000" pitchFamily="2" charset="0"/>
              <a:cs typeface="NikoshBAN" panose="02000000000000000000" pitchFamily="2" charset="0"/>
            </a:rPr>
            <a:t>রাষ্ট্র</a:t>
          </a:r>
          <a:endParaRPr lang="en-US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8C974E8-ADFC-4633-BC32-56349E1E0AD4}" type="parTrans" cxnId="{1ADE8A98-8369-46BF-84CF-77646DFAF539}">
      <dgm:prSet/>
      <dgm:spPr/>
      <dgm:t>
        <a:bodyPr/>
        <a:lstStyle/>
        <a:p>
          <a:endParaRPr lang="en-US"/>
        </a:p>
      </dgm:t>
    </dgm:pt>
    <dgm:pt modelId="{A048EDF5-F345-48D7-AC2E-49B16719A749}" type="sibTrans" cxnId="{1ADE8A98-8369-46BF-84CF-77646DFAF539}">
      <dgm:prSet/>
      <dgm:spPr/>
      <dgm:t>
        <a:bodyPr/>
        <a:lstStyle/>
        <a:p>
          <a:endParaRPr lang="en-US"/>
        </a:p>
      </dgm:t>
    </dgm:pt>
    <dgm:pt modelId="{28920D4A-567A-4530-B724-8DFF1D61AA97}">
      <dgm:prSet phldrT="[Tex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bn-BD" b="1" dirty="0" smtClean="0">
              <a:latin typeface="NikoshBAN" panose="02000000000000000000" pitchFamily="2" charset="0"/>
              <a:cs typeface="NikoshBAN" panose="02000000000000000000" pitchFamily="2" charset="0"/>
            </a:rPr>
            <a:t>জনসমষ্টি</a:t>
          </a:r>
          <a:endParaRPr lang="en-US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DE258AD-4F20-4607-91EE-8A467EC1497F}" type="parTrans" cxnId="{141DF24E-3A5E-400E-95B8-055A1E0D812C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7A7F0CD8-383F-490C-90FD-D30D0C916598}" type="sibTrans" cxnId="{141DF24E-3A5E-400E-95B8-055A1E0D812C}">
      <dgm:prSet/>
      <dgm:spPr/>
      <dgm:t>
        <a:bodyPr/>
        <a:lstStyle/>
        <a:p>
          <a:endParaRPr lang="en-US"/>
        </a:p>
      </dgm:t>
    </dgm:pt>
    <dgm:pt modelId="{9BD47EF3-F038-4196-B48A-4EE7BEAF05A2}">
      <dgm:prSet phldrT="[Tex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bn-BD" b="1" dirty="0" smtClean="0">
              <a:latin typeface="NikoshBAN" panose="02000000000000000000" pitchFamily="2" charset="0"/>
              <a:cs typeface="NikoshBAN" panose="02000000000000000000" pitchFamily="2" charset="0"/>
            </a:rPr>
            <a:t>সরকার</a:t>
          </a:r>
          <a:endParaRPr lang="en-US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AE26B20-E24C-43B2-AE1F-B12423C032E7}" type="parTrans" cxnId="{CA7049DE-0956-4D0F-9480-141EE2192FDB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AF58138F-D079-4F28-88AE-127C760745BD}" type="sibTrans" cxnId="{CA7049DE-0956-4D0F-9480-141EE2192FDB}">
      <dgm:prSet/>
      <dgm:spPr/>
      <dgm:t>
        <a:bodyPr/>
        <a:lstStyle/>
        <a:p>
          <a:endParaRPr lang="en-US"/>
        </a:p>
      </dgm:t>
    </dgm:pt>
    <dgm:pt modelId="{5EDA3748-ED84-4CAE-AF36-94783A40289A}">
      <dgm:prSet phldrT="[Tex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bn-BD" b="1" dirty="0" smtClean="0">
              <a:latin typeface="NikoshBAN" panose="02000000000000000000" pitchFamily="2" charset="0"/>
              <a:cs typeface="NikoshBAN" panose="02000000000000000000" pitchFamily="2" charset="0"/>
            </a:rPr>
            <a:t>সার্বভৌমত্ব</a:t>
          </a:r>
          <a:endParaRPr lang="en-US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F19BBD6-ED19-4F87-BC2B-3401DD1796CE}" type="parTrans" cxnId="{838359F0-4E2C-49C0-B426-FAC70A780287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465F9208-FC9F-4AFF-B974-07A466B4D876}" type="sibTrans" cxnId="{838359F0-4E2C-49C0-B426-FAC70A780287}">
      <dgm:prSet/>
      <dgm:spPr/>
      <dgm:t>
        <a:bodyPr/>
        <a:lstStyle/>
        <a:p>
          <a:endParaRPr lang="en-US"/>
        </a:p>
      </dgm:t>
    </dgm:pt>
    <dgm:pt modelId="{F9597C5C-9C78-47B8-80D5-1980285903A8}">
      <dgm:prSet phldrT="[Tex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bn-BD" b="1" dirty="0" smtClean="0">
              <a:latin typeface="NikoshBAN" panose="02000000000000000000" pitchFamily="2" charset="0"/>
              <a:cs typeface="NikoshBAN" panose="02000000000000000000" pitchFamily="2" charset="0"/>
            </a:rPr>
            <a:t>ভূখন্ড</a:t>
          </a:r>
          <a:endParaRPr lang="en-US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7E2D9C6-C97B-49B9-9AB5-CFC52B2C0414}" type="parTrans" cxnId="{97E3914B-4667-4FFA-9212-6914DECB9EDC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0EB59E74-862B-47BF-A065-49BEB6A34365}" type="sibTrans" cxnId="{97E3914B-4667-4FFA-9212-6914DECB9EDC}">
      <dgm:prSet/>
      <dgm:spPr/>
      <dgm:t>
        <a:bodyPr/>
        <a:lstStyle/>
        <a:p>
          <a:endParaRPr lang="en-US"/>
        </a:p>
      </dgm:t>
    </dgm:pt>
    <dgm:pt modelId="{A050E79D-2833-4704-831F-044489AA3AA5}" type="pres">
      <dgm:prSet presAssocID="{35C405D1-E6A5-450E-9A8D-FF3E2CB106F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9C66AD-76DC-4744-B356-ED0B2816CBF3}" type="pres">
      <dgm:prSet presAssocID="{6C2C4CAF-CDA9-49AA-AA80-00CC5BF902C9}" presName="centerShape" presStyleLbl="node0" presStyleIdx="0" presStyleCnt="1" custScaleX="120822"/>
      <dgm:spPr/>
      <dgm:t>
        <a:bodyPr/>
        <a:lstStyle/>
        <a:p>
          <a:endParaRPr lang="en-US"/>
        </a:p>
      </dgm:t>
    </dgm:pt>
    <dgm:pt modelId="{A0995F9E-206B-4647-81EE-DEA59E932E86}" type="pres">
      <dgm:prSet presAssocID="{3DE258AD-4F20-4607-91EE-8A467EC1497F}" presName="parTrans" presStyleLbl="sibTrans2D1" presStyleIdx="0" presStyleCnt="4" custAng="10800000" custScaleX="182364"/>
      <dgm:spPr/>
      <dgm:t>
        <a:bodyPr/>
        <a:lstStyle/>
        <a:p>
          <a:endParaRPr lang="en-US"/>
        </a:p>
      </dgm:t>
    </dgm:pt>
    <dgm:pt modelId="{C366FB20-A727-4DBB-8A8B-617A78C2CBBC}" type="pres">
      <dgm:prSet presAssocID="{3DE258AD-4F20-4607-91EE-8A467EC1497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792EBCA-8307-4B7E-BE1D-7CF06B696CD6}" type="pres">
      <dgm:prSet presAssocID="{28920D4A-567A-4530-B724-8DFF1D61AA97}" presName="node" presStyleLbl="node1" presStyleIdx="0" presStyleCnt="4" custScaleX="167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A52F0-76EB-4CDE-ADE5-BBB64E82D6B6}" type="pres">
      <dgm:prSet presAssocID="{DAE26B20-E24C-43B2-AE1F-B12423C032E7}" presName="parTrans" presStyleLbl="sibTrans2D1" presStyleIdx="1" presStyleCnt="4" custAng="10762416" custScaleX="223807"/>
      <dgm:spPr/>
      <dgm:t>
        <a:bodyPr/>
        <a:lstStyle/>
        <a:p>
          <a:endParaRPr lang="en-US"/>
        </a:p>
      </dgm:t>
    </dgm:pt>
    <dgm:pt modelId="{F1776196-9817-4339-83A7-2BCC6474DD05}" type="pres">
      <dgm:prSet presAssocID="{DAE26B20-E24C-43B2-AE1F-B12423C032E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F9D71EF-9276-46EE-AAB5-A18D08311DFD}" type="pres">
      <dgm:prSet presAssocID="{9BD47EF3-F038-4196-B48A-4EE7BEAF05A2}" presName="node" presStyleLbl="node1" presStyleIdx="1" presStyleCnt="4" custAng="0" custScaleX="150124" custRadScaleRad="122730" custRadScaleInc="1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A8C62-6694-489D-843D-7FB36F26C0E4}" type="pres">
      <dgm:prSet presAssocID="{FF19BBD6-ED19-4F87-BC2B-3401DD1796CE}" presName="parTrans" presStyleLbl="sibTrans2D1" presStyleIdx="2" presStyleCnt="4" custAng="11120317" custScaleX="296043" custLinFactNeighborX="-25087" custLinFactNeighborY="14874"/>
      <dgm:spPr/>
      <dgm:t>
        <a:bodyPr/>
        <a:lstStyle/>
        <a:p>
          <a:endParaRPr lang="en-US"/>
        </a:p>
      </dgm:t>
    </dgm:pt>
    <dgm:pt modelId="{E57A58DA-3DBA-4631-8503-9EF0380005C3}" type="pres">
      <dgm:prSet presAssocID="{FF19BBD6-ED19-4F87-BC2B-3401DD1796C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E8E105C-B58A-4707-A52B-C22ED9E04392}" type="pres">
      <dgm:prSet presAssocID="{5EDA3748-ED84-4CAE-AF36-94783A40289A}" presName="node" presStyleLbl="node1" presStyleIdx="2" presStyleCnt="4" custScaleX="178986" custRadScaleRad="99207" custRadScaleInc="-6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4A10E-CD89-4557-89FC-21AC4DEEA33E}" type="pres">
      <dgm:prSet presAssocID="{A7E2D9C6-C97B-49B9-9AB5-CFC52B2C0414}" presName="parTrans" presStyleLbl="sibTrans2D1" presStyleIdx="3" presStyleCnt="4" custAng="10835115" custScaleX="209804"/>
      <dgm:spPr/>
      <dgm:t>
        <a:bodyPr/>
        <a:lstStyle/>
        <a:p>
          <a:endParaRPr lang="en-US"/>
        </a:p>
      </dgm:t>
    </dgm:pt>
    <dgm:pt modelId="{3B140691-4743-48D9-A654-0342FC90962C}" type="pres">
      <dgm:prSet presAssocID="{A7E2D9C6-C97B-49B9-9AB5-CFC52B2C041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5048672-C059-4CE1-A9C1-85D28085A0E5}" type="pres">
      <dgm:prSet presAssocID="{F9597C5C-9C78-47B8-80D5-1980285903A8}" presName="node" presStyleLbl="node1" presStyleIdx="3" presStyleCnt="4" custScaleX="135075" custRadScaleRad="123979" custRadScaleInc="-1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DE8A98-8369-46BF-84CF-77646DFAF539}" srcId="{35C405D1-E6A5-450E-9A8D-FF3E2CB106FF}" destId="{6C2C4CAF-CDA9-49AA-AA80-00CC5BF902C9}" srcOrd="0" destOrd="0" parTransId="{A8C974E8-ADFC-4633-BC32-56349E1E0AD4}" sibTransId="{A048EDF5-F345-48D7-AC2E-49B16719A749}"/>
    <dgm:cxn modelId="{324BAECA-AEC6-4743-8701-989636C5F530}" type="presOf" srcId="{3DE258AD-4F20-4607-91EE-8A467EC1497F}" destId="{A0995F9E-206B-4647-81EE-DEA59E932E86}" srcOrd="0" destOrd="0" presId="urn:microsoft.com/office/officeart/2005/8/layout/radial5"/>
    <dgm:cxn modelId="{5363018F-354C-425F-8EDA-5B5096BCBDBC}" type="presOf" srcId="{FF19BBD6-ED19-4F87-BC2B-3401DD1796CE}" destId="{F1EA8C62-6694-489D-843D-7FB36F26C0E4}" srcOrd="0" destOrd="0" presId="urn:microsoft.com/office/officeart/2005/8/layout/radial5"/>
    <dgm:cxn modelId="{58B77B99-974E-4090-A6C8-91D5FD6470DD}" type="presOf" srcId="{9BD47EF3-F038-4196-B48A-4EE7BEAF05A2}" destId="{7F9D71EF-9276-46EE-AAB5-A18D08311DFD}" srcOrd="0" destOrd="0" presId="urn:microsoft.com/office/officeart/2005/8/layout/radial5"/>
    <dgm:cxn modelId="{76BEC29B-D51A-41F9-AFDE-02D8C9A5700C}" type="presOf" srcId="{FF19BBD6-ED19-4F87-BC2B-3401DD1796CE}" destId="{E57A58DA-3DBA-4631-8503-9EF0380005C3}" srcOrd="1" destOrd="0" presId="urn:microsoft.com/office/officeart/2005/8/layout/radial5"/>
    <dgm:cxn modelId="{8B8C6ED0-CC93-4BA0-9DA4-8AAA19FAE2B3}" type="presOf" srcId="{28920D4A-567A-4530-B724-8DFF1D61AA97}" destId="{1792EBCA-8307-4B7E-BE1D-7CF06B696CD6}" srcOrd="0" destOrd="0" presId="urn:microsoft.com/office/officeart/2005/8/layout/radial5"/>
    <dgm:cxn modelId="{7C2D7FCC-B0A2-46B3-90CB-0C7B2B8ED29E}" type="presOf" srcId="{A7E2D9C6-C97B-49B9-9AB5-CFC52B2C0414}" destId="{FE54A10E-CD89-4557-89FC-21AC4DEEA33E}" srcOrd="0" destOrd="0" presId="urn:microsoft.com/office/officeart/2005/8/layout/radial5"/>
    <dgm:cxn modelId="{E3E847E4-93B3-409E-82D2-1F4A050E8A59}" type="presOf" srcId="{5EDA3748-ED84-4CAE-AF36-94783A40289A}" destId="{FE8E105C-B58A-4707-A52B-C22ED9E04392}" srcOrd="0" destOrd="0" presId="urn:microsoft.com/office/officeart/2005/8/layout/radial5"/>
    <dgm:cxn modelId="{CA7049DE-0956-4D0F-9480-141EE2192FDB}" srcId="{6C2C4CAF-CDA9-49AA-AA80-00CC5BF902C9}" destId="{9BD47EF3-F038-4196-B48A-4EE7BEAF05A2}" srcOrd="1" destOrd="0" parTransId="{DAE26B20-E24C-43B2-AE1F-B12423C032E7}" sibTransId="{AF58138F-D079-4F28-88AE-127C760745BD}"/>
    <dgm:cxn modelId="{67BE8A15-7361-418D-970C-92B8AF36482F}" type="presOf" srcId="{F9597C5C-9C78-47B8-80D5-1980285903A8}" destId="{A5048672-C059-4CE1-A9C1-85D28085A0E5}" srcOrd="0" destOrd="0" presId="urn:microsoft.com/office/officeart/2005/8/layout/radial5"/>
    <dgm:cxn modelId="{141DF24E-3A5E-400E-95B8-055A1E0D812C}" srcId="{6C2C4CAF-CDA9-49AA-AA80-00CC5BF902C9}" destId="{28920D4A-567A-4530-B724-8DFF1D61AA97}" srcOrd="0" destOrd="0" parTransId="{3DE258AD-4F20-4607-91EE-8A467EC1497F}" sibTransId="{7A7F0CD8-383F-490C-90FD-D30D0C916598}"/>
    <dgm:cxn modelId="{324E7A9C-BDFA-419E-A90F-75D1F2D2E130}" type="presOf" srcId="{A7E2D9C6-C97B-49B9-9AB5-CFC52B2C0414}" destId="{3B140691-4743-48D9-A654-0342FC90962C}" srcOrd="1" destOrd="0" presId="urn:microsoft.com/office/officeart/2005/8/layout/radial5"/>
    <dgm:cxn modelId="{838359F0-4E2C-49C0-B426-FAC70A780287}" srcId="{6C2C4CAF-CDA9-49AA-AA80-00CC5BF902C9}" destId="{5EDA3748-ED84-4CAE-AF36-94783A40289A}" srcOrd="2" destOrd="0" parTransId="{FF19BBD6-ED19-4F87-BC2B-3401DD1796CE}" sibTransId="{465F9208-FC9F-4AFF-B974-07A466B4D876}"/>
    <dgm:cxn modelId="{97E3914B-4667-4FFA-9212-6914DECB9EDC}" srcId="{6C2C4CAF-CDA9-49AA-AA80-00CC5BF902C9}" destId="{F9597C5C-9C78-47B8-80D5-1980285903A8}" srcOrd="3" destOrd="0" parTransId="{A7E2D9C6-C97B-49B9-9AB5-CFC52B2C0414}" sibTransId="{0EB59E74-862B-47BF-A065-49BEB6A34365}"/>
    <dgm:cxn modelId="{5F19C34E-BA55-4A3E-B8C5-A86F9E025CF0}" type="presOf" srcId="{35C405D1-E6A5-450E-9A8D-FF3E2CB106FF}" destId="{A050E79D-2833-4704-831F-044489AA3AA5}" srcOrd="0" destOrd="0" presId="urn:microsoft.com/office/officeart/2005/8/layout/radial5"/>
    <dgm:cxn modelId="{8CE1150D-FB4D-4B06-8523-B8F9772FA763}" type="presOf" srcId="{3DE258AD-4F20-4607-91EE-8A467EC1497F}" destId="{C366FB20-A727-4DBB-8A8B-617A78C2CBBC}" srcOrd="1" destOrd="0" presId="urn:microsoft.com/office/officeart/2005/8/layout/radial5"/>
    <dgm:cxn modelId="{8A03138E-323D-4E82-9D15-DB23B526167D}" type="presOf" srcId="{6C2C4CAF-CDA9-49AA-AA80-00CC5BF902C9}" destId="{AB9C66AD-76DC-4744-B356-ED0B2816CBF3}" srcOrd="0" destOrd="0" presId="urn:microsoft.com/office/officeart/2005/8/layout/radial5"/>
    <dgm:cxn modelId="{538E5D7D-8716-4D3D-B22C-676A20B6F8F6}" type="presOf" srcId="{DAE26B20-E24C-43B2-AE1F-B12423C032E7}" destId="{FAFA52F0-76EB-4CDE-ADE5-BBB64E82D6B6}" srcOrd="0" destOrd="0" presId="urn:microsoft.com/office/officeart/2005/8/layout/radial5"/>
    <dgm:cxn modelId="{30039E4D-C145-46DC-8E5C-749E9F24C4C6}" type="presOf" srcId="{DAE26B20-E24C-43B2-AE1F-B12423C032E7}" destId="{F1776196-9817-4339-83A7-2BCC6474DD05}" srcOrd="1" destOrd="0" presId="urn:microsoft.com/office/officeart/2005/8/layout/radial5"/>
    <dgm:cxn modelId="{E16E07EA-4BAD-4BC6-97D7-1043FE0F868F}" type="presParOf" srcId="{A050E79D-2833-4704-831F-044489AA3AA5}" destId="{AB9C66AD-76DC-4744-B356-ED0B2816CBF3}" srcOrd="0" destOrd="0" presId="urn:microsoft.com/office/officeart/2005/8/layout/radial5"/>
    <dgm:cxn modelId="{434BA7D6-81C8-41F7-93BE-5B4428C98F77}" type="presParOf" srcId="{A050E79D-2833-4704-831F-044489AA3AA5}" destId="{A0995F9E-206B-4647-81EE-DEA59E932E86}" srcOrd="1" destOrd="0" presId="urn:microsoft.com/office/officeart/2005/8/layout/radial5"/>
    <dgm:cxn modelId="{D7AA8C3E-2D19-4D7C-8796-AC2BF7E882FE}" type="presParOf" srcId="{A0995F9E-206B-4647-81EE-DEA59E932E86}" destId="{C366FB20-A727-4DBB-8A8B-617A78C2CBBC}" srcOrd="0" destOrd="0" presId="urn:microsoft.com/office/officeart/2005/8/layout/radial5"/>
    <dgm:cxn modelId="{88AFD8ED-834E-466D-988A-10A6B92DF5C0}" type="presParOf" srcId="{A050E79D-2833-4704-831F-044489AA3AA5}" destId="{1792EBCA-8307-4B7E-BE1D-7CF06B696CD6}" srcOrd="2" destOrd="0" presId="urn:microsoft.com/office/officeart/2005/8/layout/radial5"/>
    <dgm:cxn modelId="{83C09882-6B55-407D-95BC-E040636C5AB8}" type="presParOf" srcId="{A050E79D-2833-4704-831F-044489AA3AA5}" destId="{FAFA52F0-76EB-4CDE-ADE5-BBB64E82D6B6}" srcOrd="3" destOrd="0" presId="urn:microsoft.com/office/officeart/2005/8/layout/radial5"/>
    <dgm:cxn modelId="{17AFCE65-E869-4ACF-BE43-AC2F9AB4BF13}" type="presParOf" srcId="{FAFA52F0-76EB-4CDE-ADE5-BBB64E82D6B6}" destId="{F1776196-9817-4339-83A7-2BCC6474DD05}" srcOrd="0" destOrd="0" presId="urn:microsoft.com/office/officeart/2005/8/layout/radial5"/>
    <dgm:cxn modelId="{C79D7422-0228-4AE8-A279-5A5E8D3B1DAC}" type="presParOf" srcId="{A050E79D-2833-4704-831F-044489AA3AA5}" destId="{7F9D71EF-9276-46EE-AAB5-A18D08311DFD}" srcOrd="4" destOrd="0" presId="urn:microsoft.com/office/officeart/2005/8/layout/radial5"/>
    <dgm:cxn modelId="{1F4ACD16-E773-42D4-BBC4-0B56F5181B68}" type="presParOf" srcId="{A050E79D-2833-4704-831F-044489AA3AA5}" destId="{F1EA8C62-6694-489D-843D-7FB36F26C0E4}" srcOrd="5" destOrd="0" presId="urn:microsoft.com/office/officeart/2005/8/layout/radial5"/>
    <dgm:cxn modelId="{EC7D9B59-038D-436E-9818-F836F9F4C574}" type="presParOf" srcId="{F1EA8C62-6694-489D-843D-7FB36F26C0E4}" destId="{E57A58DA-3DBA-4631-8503-9EF0380005C3}" srcOrd="0" destOrd="0" presId="urn:microsoft.com/office/officeart/2005/8/layout/radial5"/>
    <dgm:cxn modelId="{384FA2AB-F1DF-4D8B-85F6-D561522CEDF7}" type="presParOf" srcId="{A050E79D-2833-4704-831F-044489AA3AA5}" destId="{FE8E105C-B58A-4707-A52B-C22ED9E04392}" srcOrd="6" destOrd="0" presId="urn:microsoft.com/office/officeart/2005/8/layout/radial5"/>
    <dgm:cxn modelId="{9E1D5A66-BCFF-4486-A2F2-09F53E11BDFB}" type="presParOf" srcId="{A050E79D-2833-4704-831F-044489AA3AA5}" destId="{FE54A10E-CD89-4557-89FC-21AC4DEEA33E}" srcOrd="7" destOrd="0" presId="urn:microsoft.com/office/officeart/2005/8/layout/radial5"/>
    <dgm:cxn modelId="{80F2F987-D539-4288-9BED-8B4149DF3231}" type="presParOf" srcId="{FE54A10E-CD89-4557-89FC-21AC4DEEA33E}" destId="{3B140691-4743-48D9-A654-0342FC90962C}" srcOrd="0" destOrd="0" presId="urn:microsoft.com/office/officeart/2005/8/layout/radial5"/>
    <dgm:cxn modelId="{4B9BF348-9439-4FC0-BA9A-E39ECCB32258}" type="presParOf" srcId="{A050E79D-2833-4704-831F-044489AA3AA5}" destId="{A5048672-C059-4CE1-A9C1-85D28085A0E5}" srcOrd="8" destOrd="0" presId="urn:microsoft.com/office/officeart/2005/8/layout/radial5"/>
  </dgm:cxnLst>
  <dgm:bg/>
  <dgm:whole>
    <a:ln w="76200"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F1F74-A9A2-404C-BE56-DA45C9A4A836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81AC-FFBC-4252-B111-7829BE13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15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A7A5F-5625-4E08-89B3-10690EF03C9D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B33E0-1846-4FFC-A616-7C4C4C616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2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সংশ্লিষ্ট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বিষয়ের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সম্পর্ক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রেখে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সংযুক্ত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6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ক্লাসের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অনুযায়ী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দেওয়ার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আগে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নির্ধারণ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-  </a:t>
            </a:r>
            <a:r>
              <a:rPr lang="en-US" baseline="0" dirty="0" err="1" smtClean="0"/>
              <a:t>তারপর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4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যেকোন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জনসমষ্টি হলেও যে রাষ্ট্র হতে পারে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bn-BD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 আলোচনা করতে পারেন।</a:t>
            </a:r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2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আমরা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চীন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ভারত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রাষ্ট্র।আবার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পৃথিবীতে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খুব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ছোট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কিন্তু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সেগুলিও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</a:t>
            </a:r>
            <a:r>
              <a:rPr lang="en-US" baseline="0" dirty="0" smtClean="0"/>
              <a:t>-  </a:t>
            </a:r>
            <a:r>
              <a:rPr lang="en-US" baseline="0" dirty="0" err="1" smtClean="0"/>
              <a:t>পরের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9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আমরা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জানি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চীন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এবং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ভারত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অনেক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রাষ্ট্র।আবার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পৃথিবীতে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অনেক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রাষ্ট্র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খুব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ছোট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যেমন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ভাটিকান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সিটি,সিঙ্গাপুর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এগুলিও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রাষ্ট্র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শিক্ষার্থীদের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সাথে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আলোচনা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একমত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dirty="0" smtClean="0"/>
              <a:t> </a:t>
            </a:r>
            <a:r>
              <a:rPr lang="en-US" baseline="0" dirty="0" err="1" smtClean="0"/>
              <a:t>বাংলাদেশের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প্রথম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অস্থায়ী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মুজিবনগর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সরকারে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যাঁরা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ছিলেন</a:t>
            </a:r>
            <a:r>
              <a:rPr lang="en-US" baseline="0" dirty="0" smtClean="0"/>
              <a:t>- </a:t>
            </a:r>
            <a:r>
              <a:rPr lang="en-US" baseline="0" dirty="0" err="1" smtClean="0"/>
              <a:t>চিত্রের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চিনিয়ে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50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27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জনগ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বহিঃ</a:t>
            </a:r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বিশ্বের হাত থেকে রক্ষা ,সরকার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চূ</a:t>
            </a:r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ড়ান্ত ক্ষমতার অধিকারী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আন্তর্জাতিক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স্বীকৃতি</a:t>
            </a:r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 সব মিলে সার্বভৌমত্ব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শিক্ষক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BD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চিত্র দেখিয়ে ছাত্রদেরকে বুঝাতে পারেন।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40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রাষ্ট্রের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সার্বভৌমত্ব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উপাদান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হচ্ছে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সর্বশ্রেষ্ট্র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চুড়ান্ত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ক্ষমতার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অধিকারি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দুটি</a:t>
            </a:r>
            <a:r>
              <a:rPr lang="en-US" baseline="0" dirty="0" smtClean="0"/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সার্বভৌমত্ব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চিহ্ন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এবং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বাংলাদেশের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চুড়ান্ত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ক্ষমতার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অধিকারী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সেটা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বোঝানো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হয়েছে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0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দল প্রশ্ন উত্তর করবে ছেলেরা এবং খ দল” প্রশ্নের উত্তর করবে মেয়েরা।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আমি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ভাগ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</a:p>
          <a:p>
            <a:pPr algn="ctr"/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ইচ্ছা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করলে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অনুযায়ী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চারটা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পাচটা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ভাগ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দিতে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5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দলীয়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কাজের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পরের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স্লাইডগুলি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দেখিয়ে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নগররাষ্ট্র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সম্পর্কে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আলোচনা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সিংগাপুর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শুধু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রাষ্ট্র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নয়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এটিকে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নগররাষ্ট্র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সেটি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দেওয়া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স্লাইড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দেওয়ার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উদ্দেশ্য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প্রথমে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রাষ্ট্র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সম্পর্কে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পাবে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শিক্ষক উপরের ভিডিও টি দেখিয়ে পাঠ ঘোষণা করতে পারবে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8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ভাটিকান সিটি ছোট একটা শহরের মতো, এই দেশটি ইউরোপ মহাদেশে অবস্থিত ।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দেশটিকে নগর- রাষ্ট্র বলা হয়।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যে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শুধু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রাষ্ট্র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নয়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এটিকে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নগর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রাষ্ট্র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বলে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সেটি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ধারণা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দেওয়া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হয়েছে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</a:b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82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এই</a:t>
            </a:r>
            <a:r>
              <a:rPr lang="en-US" b="1" dirty="0" smtClean="0"/>
              <a:t> </a:t>
            </a:r>
            <a:r>
              <a:rPr lang="en-US" b="1" dirty="0" err="1" smtClean="0"/>
              <a:t>স্লাইডে</a:t>
            </a:r>
            <a:r>
              <a:rPr lang="en-US" b="1" dirty="0" smtClean="0"/>
              <a:t> </a:t>
            </a:r>
            <a:r>
              <a:rPr lang="en-US" b="1" dirty="0" err="1" smtClean="0"/>
              <a:t>নগর-রাষ্ট্র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এবং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রাষ্ট্রের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সাথে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চিত্রের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মাধ্যমে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তুলনা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বুঝিয়ে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দেওয়া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হয়েছে</a:t>
            </a:r>
            <a:r>
              <a:rPr lang="en-US" b="1" baseline="0" dirty="0" smtClean="0"/>
              <a:t>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err="1" smtClean="0"/>
              <a:t>যেমন</a:t>
            </a:r>
            <a:r>
              <a:rPr lang="en-US" b="1" baseline="0" dirty="0" smtClean="0"/>
              <a:t> –</a:t>
            </a: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বাংলাদেশ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,</a:t>
            </a: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যুক্তরাষ্ট্র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,</a:t>
            </a: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ভারত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,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চীন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অন্য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রাষ্ট্রে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নাম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আলোচনার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মধ্যে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আনতে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23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মূল্যায়নের</a:t>
            </a:r>
            <a:r>
              <a:rPr lang="en-US" dirty="0" smtClean="0"/>
              <a:t> </a:t>
            </a:r>
            <a:r>
              <a:rPr lang="en-US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বিভিন্ন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পদ্ধতি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5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5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শিক্ষক একটি রাষ্ট্রের মানচিত্র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দেখিয়ে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এবং নিজ জেলার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মা</a:t>
            </a: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নচিত্রের সাথে তুলনা করে রাষ্টের ধারণা দিতে পারেন।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সংক্ষিপ্ত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বক্তব্যের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মাধ্যমে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রাষ্ট্র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সম্পর্কে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ধারণা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দিতে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।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3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1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শিক্ষক</a:t>
            </a:r>
            <a:r>
              <a:rPr lang="en-US" b="1" baseline="0" dirty="0" smtClean="0"/>
              <a:t> </a:t>
            </a:r>
            <a:r>
              <a:rPr lang="en-US" b="1" strike="noStrike" baseline="0" dirty="0" err="1" smtClean="0"/>
              <a:t>শ্রেণি</a:t>
            </a:r>
            <a:r>
              <a:rPr lang="en-US" b="1" strike="sngStrike" baseline="0" dirty="0" smtClean="0"/>
              <a:t> </a:t>
            </a:r>
            <a:r>
              <a:rPr lang="en-US" b="1" baseline="0" dirty="0" err="1" smtClean="0"/>
              <a:t>কক্ষে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দেওয়ার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সময়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শিক্ষক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শিখনফল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হাইড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রাখতে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পারেন</a:t>
            </a:r>
            <a:r>
              <a:rPr lang="en-US" b="1" baseline="0" dirty="0" smtClean="0"/>
              <a:t>। </a:t>
            </a:r>
            <a:r>
              <a:rPr lang="en-US" b="1" baseline="0" dirty="0" err="1" smtClean="0"/>
              <a:t>আবার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ইচ্ছে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করলে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দেখাতেও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পারেন</a:t>
            </a:r>
            <a:r>
              <a:rPr lang="en-US" b="1" baseline="0" dirty="0" smtClean="0"/>
              <a:t>।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4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r>
              <a:rPr lang="bn-BD" sz="28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যে একটি রাষ্ট্র, </a:t>
            </a:r>
            <a:r>
              <a:rPr lang="en-US" sz="2800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ঢাকা যে রাষ্ট্র নয় তা আলোচনার মাধ্যমে শিক্ষক তুলে ধরতে পারেন।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kumimoji="0" lang="bn-BD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একটি আদর্শ রাষ্ট হিসাবে আত্মপ্রকাশ করতে গেলে যে যে উপাদান গুলি প্রয়োজন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তা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বিশ্লেষণ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করতে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ইচ্ছে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অন্য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জেলার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চিত্র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দেখাতে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3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একটি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গঠন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গেলে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কতগুলি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উপাদান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লাগে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প্রশ্নটি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কয়টি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উপাদান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অবহিত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6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উপরের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পরিপ্রেক্ষিতে</a:t>
            </a:r>
            <a:r>
              <a:rPr lang="en-US" baseline="0" dirty="0" smtClean="0"/>
              <a:t> ,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অবহিত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ডায়াগ্রামটা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9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256" y="913638"/>
            <a:ext cx="3664744" cy="2286762"/>
          </a:xfrm>
          <a:prstGeom prst="rect">
            <a:avLst/>
          </a:prstGeom>
          <a:ln w="38100">
            <a:solidFill>
              <a:srgbClr val="7030A0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356349"/>
            <a:ext cx="4191000" cy="408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 err="1" smtClean="0"/>
              <a:t>Mst</a:t>
            </a:r>
            <a:r>
              <a:rPr lang="en-US" dirty="0" smtClean="0"/>
              <a:t>. </a:t>
            </a:r>
            <a:r>
              <a:rPr lang="en-US" dirty="0" err="1" smtClean="0"/>
              <a:t>Nargis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 </a:t>
            </a:r>
            <a:r>
              <a:rPr lang="en-US" dirty="0" err="1" smtClean="0"/>
              <a:t>jadukhali</a:t>
            </a:r>
            <a:r>
              <a:rPr lang="en-US" dirty="0" smtClean="0"/>
              <a:t> school and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30554" cy="38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23838"/>
            <a:ext cx="442912" cy="41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19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37277"/>
            <a:ext cx="531754" cy="53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Action Button: Home 20">
            <a:hlinkClick r:id="" action="ppaction://hlinkshowjump?jump=firstslide" highlightClick="1"/>
          </p:cNvPr>
          <p:cNvSpPr/>
          <p:nvPr userDrawn="1"/>
        </p:nvSpPr>
        <p:spPr>
          <a:xfrm>
            <a:off x="8502887" y="37277"/>
            <a:ext cx="521208" cy="53175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End 21">
            <a:hlinkClick r:id="" action="ppaction://hlinkshowjump?jump=lastslide" highlightClick="1"/>
          </p:cNvPr>
          <p:cNvSpPr/>
          <p:nvPr userDrawn="1"/>
        </p:nvSpPr>
        <p:spPr>
          <a:xfrm>
            <a:off x="8490424" y="6437372"/>
            <a:ext cx="464329" cy="327226"/>
          </a:xfrm>
          <a:prstGeom prst="actionButtonE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ction Button: Beginning 22">
            <a:hlinkClick r:id="" action="ppaction://hlinkshowjump?jump=firstslide" highlightClick="1"/>
          </p:cNvPr>
          <p:cNvSpPr/>
          <p:nvPr userDrawn="1"/>
        </p:nvSpPr>
        <p:spPr>
          <a:xfrm>
            <a:off x="8006890" y="6437373"/>
            <a:ext cx="476792" cy="327226"/>
          </a:xfrm>
          <a:prstGeom prst="actionButtonBeginning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 userDrawn="1"/>
        </p:nvSpPr>
        <p:spPr>
          <a:xfrm>
            <a:off x="7506818" y="6437373"/>
            <a:ext cx="500072" cy="300337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 userDrawn="1"/>
        </p:nvSpPr>
        <p:spPr>
          <a:xfrm>
            <a:off x="7068668" y="6437372"/>
            <a:ext cx="432816" cy="300339"/>
          </a:xfrm>
          <a:prstGeom prst="actionButtonBackPrevio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1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mailto:nargisara1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09600"/>
            <a:ext cx="754380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u="sng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স্লাইডটি সম্মানিত শিক্ষক মন্ডলীর </a:t>
            </a:r>
            <a:r>
              <a:rPr lang="bn-BD" sz="2800" u="sng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u="sng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u="sng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u="sng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তাই স্লাইডটি হাইড করে রাখা হল।</a:t>
            </a:r>
          </a:p>
          <a:p>
            <a:pPr lvl="0"/>
            <a:endParaRPr lang="en-US" sz="24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971139"/>
            <a:ext cx="8077200" cy="1815882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শ্রে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অর্থাৎ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slide notes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দেওয়া হয়েছে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শিক্ষকমন্ডলী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উপস্থাপনের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র্বে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অনুরোধ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F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 উপস্থাপনা করতে হবে।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4508003"/>
            <a:ext cx="7315200" cy="10772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bn-BD" sz="32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</a:t>
            </a: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সূ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 পারবেন বলে আশা </a:t>
            </a:r>
            <a:r>
              <a:rPr lang="bn-BD" sz="32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করি...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3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99" y="878049"/>
            <a:ext cx="3268981" cy="23030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80" y="3901441"/>
            <a:ext cx="3427019" cy="24051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9" y="690544"/>
            <a:ext cx="3513066" cy="2362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4" name="Group 13"/>
          <p:cNvGrpSpPr/>
          <p:nvPr/>
        </p:nvGrpSpPr>
        <p:grpSpPr>
          <a:xfrm>
            <a:off x="3531624" y="2851198"/>
            <a:ext cx="1812929" cy="1500496"/>
            <a:chOff x="3352733" y="2107251"/>
            <a:chExt cx="1812929" cy="1500496"/>
          </a:xfrm>
        </p:grpSpPr>
        <p:sp>
          <p:nvSpPr>
            <p:cNvPr id="15" name="Oval 14"/>
            <p:cNvSpPr/>
            <p:nvPr/>
          </p:nvSpPr>
          <p:spPr>
            <a:xfrm>
              <a:off x="3352733" y="2107251"/>
              <a:ext cx="1812929" cy="1500496"/>
            </a:xfrm>
            <a:prstGeom prst="ellips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3645525" y="2326994"/>
              <a:ext cx="1281935" cy="10610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6400" b="1" kern="1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রাষ্ট্র</a:t>
              </a:r>
              <a:endParaRPr lang="en-US" sz="6400" b="1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9" name="Oval 4"/>
          <p:cNvSpPr/>
          <p:nvPr/>
        </p:nvSpPr>
        <p:spPr>
          <a:xfrm>
            <a:off x="1018662" y="948072"/>
            <a:ext cx="1239276" cy="5305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200" b="1" kern="1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8400" y="1844867"/>
            <a:ext cx="117532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lvl="0"/>
            <a:r>
              <a:rPr lang="bn-BD" sz="2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জনসমষ্টি</a:t>
            </a:r>
            <a:endParaRPr lang="en-US" sz="28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1663243"/>
            <a:ext cx="17525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/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ভূখন্ড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0721" y="4798957"/>
            <a:ext cx="114300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/>
            <a:r>
              <a:rPr lang="bn-BD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endParaRPr lang="en-US" sz="28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1" y="3941965"/>
            <a:ext cx="3373762" cy="2364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1224887" y="4609897"/>
            <a:ext cx="1354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endParaRPr lang="en-US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439192"/>
              </p:ext>
            </p:extLst>
          </p:nvPr>
        </p:nvGraphicFramePr>
        <p:xfrm>
          <a:off x="457200" y="685800"/>
          <a:ext cx="8001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5975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57200"/>
            <a:ext cx="3276600" cy="457200"/>
          </a:xfrm>
        </p:spPr>
        <p:txBody>
          <a:bodyPr/>
          <a:lstStyle/>
          <a:p>
            <a:r>
              <a:rPr lang="bn-BD" sz="4000" b="1" u="sng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05200"/>
            <a:ext cx="7696200" cy="1753362"/>
          </a:xfrm>
          <a:ln>
            <a:noFill/>
          </a:ln>
        </p:spPr>
        <p:txBody>
          <a:bodyPr>
            <a:normAutofit fontScale="325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US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bn-BD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8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“</a:t>
            </a:r>
            <a:r>
              <a:rPr lang="bn-BD" sz="9800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রাষ্ট্র” কথাটির বিশেষ অর্থ রয়েছে । অর্থ</a:t>
            </a:r>
            <a:r>
              <a:rPr lang="en-US" sz="9800" dirty="0" err="1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9800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9800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9800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BD" sz="9800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লিখ।</a:t>
            </a:r>
          </a:p>
          <a:p>
            <a:pPr lvl="0" algn="ctr">
              <a:spcBef>
                <a:spcPts val="0"/>
              </a:spcBef>
            </a:pPr>
            <a:endParaRPr lang="bn-BD" sz="8000" dirty="0" smtClean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>
              <a:spcBef>
                <a:spcPts val="0"/>
              </a:spcBef>
            </a:pPr>
            <a:r>
              <a:rPr lang="bn-BD" sz="54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				</a:t>
            </a:r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5620738"/>
            <a:ext cx="4572000" cy="12372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BD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সময়ঃ- ৭ মিনিট</a:t>
            </a:r>
            <a:endParaRPr lang="en-US" sz="36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en-US" sz="32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51744"/>
            <a:ext cx="4351937" cy="263445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086600" cy="4572000"/>
          </a:xfrm>
        </p:spPr>
      </p:pic>
      <p:sp>
        <p:nvSpPr>
          <p:cNvPr id="2" name="TextBox 1"/>
          <p:cNvSpPr txBox="1"/>
          <p:nvPr/>
        </p:nvSpPr>
        <p:spPr>
          <a:xfrm>
            <a:off x="2743200" y="152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4000" b="1" u="sng" dirty="0">
                <a:latin typeface="NikoshBAN" panose="02000000000000000000" pitchFamily="2" charset="0"/>
                <a:cs typeface="NikoshBAN" panose="02000000000000000000" pitchFamily="2" charset="0"/>
              </a:rPr>
              <a:t>জনসমষ্টি</a:t>
            </a:r>
            <a:endParaRPr lang="en-US" sz="40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7313" y="229382"/>
            <a:ext cx="11352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ভূ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খন্ড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69920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চীন বা ভারতের মতো বড়ও হতে পারে।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56809"/>
            <a:ext cx="3681486" cy="4632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3724275" cy="4632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88886"/>
            <a:ext cx="7162801" cy="4724688"/>
          </a:xfrm>
        </p:spPr>
      </p:pic>
      <p:sp>
        <p:nvSpPr>
          <p:cNvPr id="5" name="Rectangle 4"/>
          <p:cNvSpPr/>
          <p:nvPr/>
        </p:nvSpPr>
        <p:spPr>
          <a:xfrm>
            <a:off x="3868572" y="381000"/>
            <a:ext cx="182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4000" b="1" u="sng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ভূ</a:t>
            </a:r>
            <a:r>
              <a:rPr lang="en-US" sz="4000" b="1" u="sng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4000" b="1" u="sng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খন্ড</a:t>
            </a:r>
            <a:endParaRPr lang="en-US" sz="4000" b="1" u="sng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7912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আবার ছোটও হতে পারে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172" y="1069836"/>
            <a:ext cx="28194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ভাটিকান </a:t>
            </a:r>
            <a:r>
              <a:rPr lang="en-US" sz="4000" smtClean="0">
                <a:latin typeface="NikoshBAN" panose="02000000000000000000" pitchFamily="2" charset="0"/>
                <a:cs typeface="NikoshBAN" panose="02000000000000000000" pitchFamily="2" charset="0"/>
              </a:rPr>
              <a:t>সি</a:t>
            </a:r>
            <a:r>
              <a:rPr lang="bn-BD" sz="4000" smtClean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95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6319" y="103257"/>
            <a:ext cx="131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b="1" u="sng" dirty="0"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endParaRPr lang="en-US" sz="40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9" y="811143"/>
            <a:ext cx="7010400" cy="5434022"/>
          </a:xfrm>
        </p:spPr>
      </p:pic>
    </p:spTree>
    <p:extLst>
      <p:ext uri="{BB962C8B-B14F-4D97-AF65-F5344CB8AC3E}">
        <p14:creationId xmlns:p14="http://schemas.microsoft.com/office/powerpoint/2010/main" val="10191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179457"/>
            <a:ext cx="131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b="1" u="sng" dirty="0"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endParaRPr lang="en-US" sz="40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4390" y="5752852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বর্তমান সরকার ব্যবস্থা</a:t>
            </a:r>
            <a:endParaRPr lang="en-US" sz="40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27791" cy="4865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4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707"/>
            <a:ext cx="3276600" cy="566577"/>
          </a:xfrm>
        </p:spPr>
        <p:txBody>
          <a:bodyPr/>
          <a:lstStyle/>
          <a:p>
            <a:pPr lvl="0"/>
            <a:r>
              <a:rPr lang="bn-BD" b="1" u="sng" dirty="0"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1351"/>
            <a:ext cx="3830035" cy="2428875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18977"/>
            <a:ext cx="3770586" cy="255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94385"/>
            <a:ext cx="3676650" cy="235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46245" y="307116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জনগণ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518" y="5908214"/>
            <a:ext cx="316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আইন প্রণয়নের স্থান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8518" y="3136542"/>
            <a:ext cx="35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সরকারের মনোগ্রাম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018" y="6091451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94384"/>
            <a:ext cx="3770586" cy="2501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4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457200"/>
            <a:ext cx="3276600" cy="4572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bn-BD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r>
              <a:rPr lang="en-US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9" y="1371600"/>
            <a:ext cx="368967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45358"/>
            <a:ext cx="406868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800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 হলো রাষ্ট্রের অস্তিত্ব এবং রাষ্ট্রের শান্তি-শৃংখলা রক্ষার সর্বময় ক্ষমতা।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9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400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B0F0"/>
                </a:solidFill>
              </a:rPr>
              <a:t>Mst</a:t>
            </a:r>
            <a:r>
              <a:rPr lang="en-US" sz="1600" b="1" dirty="0" smtClean="0">
                <a:solidFill>
                  <a:srgbClr val="00B0F0"/>
                </a:solidFill>
              </a:rPr>
              <a:t>. </a:t>
            </a:r>
            <a:r>
              <a:rPr lang="en-US" sz="1600" b="1" dirty="0" err="1" smtClean="0">
                <a:solidFill>
                  <a:srgbClr val="00B0F0"/>
                </a:solidFill>
              </a:rPr>
              <a:t>Nargis</a:t>
            </a:r>
            <a:r>
              <a:rPr lang="en-US" sz="1600" b="1" dirty="0" smtClean="0">
                <a:solidFill>
                  <a:srgbClr val="00B0F0"/>
                </a:solidFill>
              </a:rPr>
              <a:t>  </a:t>
            </a:r>
            <a:r>
              <a:rPr lang="en-US" sz="1600" b="1" dirty="0" err="1" smtClean="0">
                <a:solidFill>
                  <a:srgbClr val="00B0F0"/>
                </a:solidFill>
              </a:rPr>
              <a:t>ara</a:t>
            </a:r>
            <a:r>
              <a:rPr lang="en-US" sz="1600" b="1" dirty="0" smtClean="0">
                <a:solidFill>
                  <a:srgbClr val="00B0F0"/>
                </a:solidFill>
              </a:rPr>
              <a:t>  </a:t>
            </a:r>
            <a:r>
              <a:rPr lang="en-US" sz="1600" b="1" dirty="0" err="1" smtClean="0">
                <a:solidFill>
                  <a:srgbClr val="00B0F0"/>
                </a:solidFill>
              </a:rPr>
              <a:t>jadukhali</a:t>
            </a:r>
            <a:r>
              <a:rPr lang="en-US" sz="1600" b="1" dirty="0" smtClean="0">
                <a:solidFill>
                  <a:srgbClr val="00B0F0"/>
                </a:solidFill>
              </a:rPr>
              <a:t> school and college </a:t>
            </a:r>
            <a:endParaRPr lang="en-US" sz="1600" b="1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8651"/>
            <a:ext cx="8191500" cy="5772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968991" y="828288"/>
            <a:ext cx="634620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166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</a:t>
            </a:r>
            <a:r>
              <a:rPr lang="bn-BD" sz="166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তম</a:t>
            </a:r>
            <a:endParaRPr lang="en-US" sz="166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26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0876"/>
            <a:ext cx="3581400" cy="3615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5334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BD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 ক্ষমতার মূল অধিকারী হলো জনগ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bn-BD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তাই আমরা এই উপাদানটিকে রাষ্ট্রের সর্বশ্রেষ্ঠ </a:t>
            </a:r>
            <a:r>
              <a:rPr lang="bn-BD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উপাদান বলতে পারি।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371600"/>
            <a:ext cx="3780669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21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bn-BD" sz="3600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r>
              <a:rPr lang="en-US" sz="3600" u="sng" dirty="0">
                <a:solidFill>
                  <a:prstClr val="black"/>
                </a:solidFill>
              </a:rPr>
              <a:t/>
            </a:r>
            <a:br>
              <a:rPr lang="en-US" sz="3600" u="sng" dirty="0">
                <a:solidFill>
                  <a:prstClr val="black"/>
                </a:solidFill>
              </a:rPr>
            </a:b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04346" y="2785241"/>
            <a:ext cx="174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bn-BD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“ক” দল   </a:t>
            </a:r>
            <a:endParaRPr lang="en-US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7913" y="278524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“খ</a:t>
            </a:r>
            <a:r>
              <a:rPr lang="bn-BD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” দল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72" y="1295400"/>
            <a:ext cx="685800" cy="469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6200" y="3716142"/>
            <a:ext cx="3578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ct val="20000"/>
              </a:spcBef>
              <a:buBlip>
                <a:blip r:embed="rId4"/>
              </a:buBlip>
            </a:pPr>
            <a:r>
              <a:rPr lang="bn-BD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আমরা অনেক সময় </a:t>
            </a:r>
            <a:r>
              <a:rPr lang="bn-BD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ভূলবশতঃ সরকারকে রাষ্ট্র </a:t>
            </a:r>
            <a:r>
              <a:rPr lang="bn-BD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বলি, প্রকৃত পক্ষে </a:t>
            </a:r>
            <a:r>
              <a:rPr lang="bn-BD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রাষ্ট্র </a:t>
            </a:r>
            <a:r>
              <a:rPr lang="bn-BD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ও সরকার এক নয় তা আলোচনার মাধ্যমে বুঝিয়ে লিখ।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7190" y="3716142"/>
            <a:ext cx="3660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তোমাদের মতে নগররাষ্ট্র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রাষ্ট্র কি একই রকম ?যদি না হয় তাহলে স্বপক্ষে যুক্তি দেখাও।</a:t>
            </a:r>
            <a:endParaRPr lang="bn-BD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288" y="5532023"/>
            <a:ext cx="251197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bn-BD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১০ মিনিট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5" y="991800"/>
            <a:ext cx="2346069" cy="1759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25689"/>
            <a:ext cx="2177008" cy="163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99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3276600" cy="457200"/>
          </a:xfrm>
        </p:spPr>
        <p:txBody>
          <a:bodyPr/>
          <a:lstStyle/>
          <a:p>
            <a:r>
              <a:rPr lang="bn-BD" sz="40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নগর – </a:t>
            </a:r>
            <a:r>
              <a:rPr lang="bn-BD" sz="4000" b="1" u="sng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</a:t>
            </a:r>
            <a:endParaRPr lang="en-US" sz="4000" b="1" u="sng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87972"/>
            <a:ext cx="365037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200" y="55626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সিঙ্গাপুর ছোট এক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bn-BD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দ্বীপের উপর গড়ে উঠেছে তাই এই দেশটিকে নগর-রাষ্ট্র বলে।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87972"/>
            <a:ext cx="3674460" cy="411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625" y="533400"/>
            <a:ext cx="3276600" cy="457200"/>
          </a:xfrm>
        </p:spPr>
        <p:txBody>
          <a:bodyPr/>
          <a:lstStyle/>
          <a:p>
            <a:r>
              <a:rPr lang="bn-BD" sz="4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নগর</a:t>
            </a:r>
            <a:r>
              <a:rPr lang="en-US" sz="4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4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</a:t>
            </a:r>
            <a:endParaRPr lang="en-US" sz="40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77" y="1638300"/>
            <a:ext cx="3676650" cy="3276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60045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304800" y="52578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bn-BD" sz="32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ভাটিকান সিটি ছোট </a:t>
            </a:r>
            <a:r>
              <a:rPr lang="bn-BD" sz="32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একটা </a:t>
            </a:r>
            <a:r>
              <a:rPr lang="bn-BD" sz="32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শহরের মতো, এই দেশটি ইউরোপ মহাদেশে অবস্থিত ।</a:t>
            </a:r>
            <a:r>
              <a:rPr lang="en-US" sz="32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দেশটিকে নগর</a:t>
            </a:r>
            <a:r>
              <a:rPr lang="en-US" sz="32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32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 বলা হয়।</a:t>
            </a:r>
            <a:endParaRPr lang="en-US" sz="3200" b="1" dirty="0">
              <a:ln>
                <a:solidFill>
                  <a:prstClr val="black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0"/>
            <a:ext cx="3398783" cy="609599"/>
          </a:xfrm>
        </p:spPr>
        <p:txBody>
          <a:bodyPr/>
          <a:lstStyle/>
          <a:p>
            <a:r>
              <a:rPr lang="bn-BD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রাষ্ট্র</a:t>
            </a:r>
            <a:endParaRPr lang="en-US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" y="1066800"/>
            <a:ext cx="3276600" cy="22098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04330"/>
            <a:ext cx="3339920" cy="22098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3" y="3810000"/>
            <a:ext cx="3429000" cy="2114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00"/>
            <a:ext cx="3339920" cy="2114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9" name="TextBox 8"/>
          <p:cNvSpPr txBox="1"/>
          <p:nvPr/>
        </p:nvSpPr>
        <p:spPr>
          <a:xfrm>
            <a:off x="1371600" y="3276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4260" y="3276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চীন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59245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যুক্তরাষ্ট্র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4260" y="591462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ভারত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56" y="913638"/>
            <a:ext cx="8236744" cy="5487162"/>
          </a:xfrm>
        </p:spPr>
        <p:txBody>
          <a:bodyPr>
            <a:normAutofit/>
          </a:bodyPr>
          <a:lstStyle/>
          <a:p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১। বর্তমানে পৃথিবীতে কতটি রাষ্ট্র রয়েছে ?</a:t>
            </a:r>
          </a:p>
          <a:p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  ১৯০ 	 খ   ১৯২       গ   ১৯৬       ঘ     ১৯৯</a:t>
            </a:r>
          </a:p>
          <a:p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২। রাষ্ট্রের উপাদান কয়টি ?</a:t>
            </a:r>
          </a:p>
          <a:p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 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     খ 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   গ 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ঘ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৫</a:t>
            </a:r>
          </a:p>
          <a:p>
            <a:r>
              <a:rPr lang="bn-BD" sz="2400" b="1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b="1" u="sng" spc="150" dirty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 উদ্দীপকটি পড়ে </a:t>
            </a:r>
            <a:r>
              <a:rPr lang="en-US" b="1" u="sng" spc="150" dirty="0" smtClean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 </a:t>
            </a:r>
            <a:r>
              <a:rPr lang="bn-BD" b="1" u="sng" spc="150" dirty="0" smtClean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৪ নং </a:t>
            </a:r>
            <a:r>
              <a:rPr lang="bn-BD" b="1" u="sng" spc="150" dirty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প্রশ্নের উত্তর </a:t>
            </a:r>
            <a:r>
              <a:rPr lang="bn-BD" b="1" u="sng" spc="150" dirty="0" smtClean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দাওঃ</a:t>
            </a:r>
            <a:r>
              <a:rPr lang="bn-BD" b="1" spc="150" dirty="0" smtClean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BD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কামাল ৬ষ্ঠ শ্রেণির ছাত্র। সে স্কুল আসার পথে তার পাশ দিয়ে অনেক মানুষ হেটে যেতে দেখলো ।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 আরো খেয়াল করলো তাদের  সবার মাথার উপর একটা করে ঝুড়ি আছে এবং জানতে পারলো তারা বিভিন্ন স্থানে সাপ খেলা দেখায় ।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কামাল স্কুলে এসে তার প্রিয় শিক্ষক রবিন স্যারকে বিস্তারিত বললো ও জানতে চাইলো তারা কোন জনগোষ্ঠীর ?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তারা কি দেশের নাগরিক? 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3352" y="228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u="sng" dirty="0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মূল্যয়ন</a:t>
            </a:r>
            <a:endParaRPr lang="en-US" sz="4000" b="1" u="sng" dirty="0">
              <a:ln>
                <a:solidFill>
                  <a:srgbClr val="7030A0"/>
                </a:solidFill>
              </a:ln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93465" y="1466850"/>
            <a:ext cx="204623" cy="2095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11" y="2346434"/>
            <a:ext cx="225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6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5791200"/>
          </a:xfrm>
        </p:spPr>
        <p:txBody>
          <a:bodyPr>
            <a:normAutofit/>
          </a:bodyPr>
          <a:lstStyle/>
          <a:p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৩। কামাল যাদের দেখলো তারা কোন জনগোষ্ঠির মানুষ -</a:t>
            </a:r>
          </a:p>
          <a:p>
            <a:pPr marL="571500" indent="-571500">
              <a:buFont typeface="+mj-lt"/>
              <a:buAutoNum type="romanUcPeriod"/>
            </a:pP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যাযাবর   </a:t>
            </a:r>
          </a:p>
          <a:p>
            <a:pPr marL="571500" indent="-571500">
              <a:buFont typeface="+mj-lt"/>
              <a:buAutoNum type="romanUcPeriod"/>
            </a:pP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বেদুইন</a:t>
            </a:r>
          </a:p>
          <a:p>
            <a:pPr marL="571500" indent="-571500">
              <a:buFont typeface="+mj-lt"/>
              <a:buAutoNum type="romanUcPeriod"/>
            </a:pP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ব্যবসায়ী</a:t>
            </a:r>
          </a:p>
          <a:p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</a:t>
            </a:r>
            <a:r>
              <a:rPr lang="bn-BD" sz="2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bn-BD" sz="2400" b="1" dirty="0" smtClean="0">
              <a:ln>
                <a:solidFill>
                  <a:schemeClr val="accent6">
                    <a:lumMod val="50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	খ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, ii   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ii ,iii 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ঘ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ii,iii</a:t>
            </a:r>
            <a:endParaRPr lang="en-US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4</a:t>
            </a:r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কামাল যাদের কথা জানতে চাইলো</a:t>
            </a:r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তারা কি কাজ করে জীবিকা নির্বাহ করে –</a:t>
            </a:r>
          </a:p>
          <a:p>
            <a:pPr marL="571500" indent="-571500">
              <a:buFont typeface="+mj-lt"/>
              <a:buAutoNum type="romanUcPeriod"/>
            </a:pP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কৃষি কাজ </a:t>
            </a:r>
          </a:p>
          <a:p>
            <a:pPr marL="571500" indent="-571500">
              <a:buFont typeface="+mj-lt"/>
              <a:buAutoNum type="romanUcPeriod"/>
            </a:pP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সাপ খেলা </a:t>
            </a:r>
          </a:p>
          <a:p>
            <a:pPr marL="571500" indent="-571500">
              <a:buFont typeface="+mj-lt"/>
              <a:buAutoNum type="romanUcPeriod"/>
            </a:pP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দিন মুজুর</a:t>
            </a:r>
          </a:p>
          <a:p>
            <a:r>
              <a:rPr lang="bn-BD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 	</a:t>
            </a:r>
            <a:r>
              <a:rPr lang="en-US" sz="24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            খ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,  ii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                 গ	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             ঘ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, ii,    iii</a:t>
            </a:r>
            <a:r>
              <a:rPr lang="bn-BD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	</a:t>
            </a:r>
          </a:p>
          <a:p>
            <a:pPr marL="571500" indent="-571500">
              <a:buFont typeface="+mj-lt"/>
              <a:buAutoNum type="romanUcPeriod"/>
            </a:pPr>
            <a:endParaRPr lang="bn-BD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61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7620000" cy="19050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bn-BD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bn-BD" dirty="0" smtClean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bn-BD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4572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</a:b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738" y="2743200"/>
            <a:ext cx="859746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lvl="1" indent="-457200">
              <a:spcBef>
                <a:spcPct val="20000"/>
              </a:spcBef>
              <a:buBlip>
                <a:blip r:embed="rId3"/>
              </a:buBlip>
            </a:pPr>
            <a:r>
              <a:rPr lang="bn-BD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 কোন উপাদানটি সর্বশ্রেষ্ঠ উপাদান এবং কেন ? তা তোমার নিজের মত করে লিখে নিয়ে আসবে।</a:t>
            </a:r>
            <a:endParaRPr lang="bn-BD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229600" cy="55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895600" y="2705725"/>
            <a:ext cx="30823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8800" b="1" spc="150" dirty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88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277672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স্বীকার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214" y="1123439"/>
            <a:ext cx="7346731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ন্দের</a:t>
            </a:r>
            <a:r>
              <a:rPr lang="en-US" sz="280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311" y="2246586"/>
            <a:ext cx="7315200" cy="3970318"/>
          </a:xfrm>
          <a:prstGeom prst="rect">
            <a:avLst/>
          </a:prstGeom>
          <a:solidFill>
            <a:srgbClr val="00B0F0"/>
          </a:solidFill>
          <a:ln w="762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pPr lvl="0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সুমন</a:t>
            </a:r>
            <a:r>
              <a:rPr lang="en-US" sz="28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9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73" y="1462603"/>
            <a:ext cx="1381381" cy="17764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876800" y="3276600"/>
            <a:ext cx="357877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সহকারি শিক্ষ</a:t>
            </a:r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ক</a:t>
            </a:r>
          </a:p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মেহেরপুর</a:t>
            </a:r>
            <a:r>
              <a:rPr lang="en-US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lvl="0" algn="ctr"/>
            <a:r>
              <a:rPr lang="en-US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/>
            <a:r>
              <a:rPr lang="en-US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  <a:hlinkClick r:id="rId4"/>
              </a:rPr>
              <a:t>nargisara1@gmail.com</a:t>
            </a:r>
            <a:endParaRPr lang="en-US" b="1" dirty="0" smtClean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endParaRPr lang="bn-BD" b="1" dirty="0" smtClean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endParaRPr lang="bn-BD" sz="3200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152400"/>
            <a:ext cx="3578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0001" y="3395949"/>
            <a:ext cx="5723833" cy="30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86459" y="921841"/>
            <a:ext cx="285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246" y="1521934"/>
            <a:ext cx="5163722" cy="39635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277" y="4061430"/>
            <a:ext cx="3586654" cy="1815882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 পরিচয়</a:t>
            </a:r>
          </a:p>
          <a:p>
            <a:pPr algn="ctr"/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-</a:t>
            </a:r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ষষ্ঠ</a:t>
            </a:r>
            <a:endParaRPr lang="en-US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অধ্যায়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 </a:t>
            </a:r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</a:t>
            </a:r>
          </a:p>
          <a:p>
            <a:pPr algn="ctr"/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১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9385" y="1143000"/>
            <a:ext cx="2048959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bn-BD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19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"/>
            <a:ext cx="3962400" cy="5476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 rot="19710922">
            <a:off x="-140367" y="1527010"/>
            <a:ext cx="4588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আমরা ভিডিওটি দেখি-</a:t>
            </a:r>
            <a:endParaRPr lang="en-US" dirty="0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36574"/>
              </p:ext>
            </p:extLst>
          </p:nvPr>
        </p:nvGraphicFramePr>
        <p:xfrm>
          <a:off x="2667000" y="299514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0" y="2995143"/>
                        <a:ext cx="914400" cy="771525"/>
                      </a:xfrm>
                      <a:prstGeom prst="rect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6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37" y="685800"/>
            <a:ext cx="3885063" cy="247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37" y="3581400"/>
            <a:ext cx="381000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5" y="838200"/>
            <a:ext cx="2844705" cy="2546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5" y="3600732"/>
            <a:ext cx="3738186" cy="25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4575" y="5181600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0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ভারত</a:t>
            </a:r>
            <a:endParaRPr lang="en-US" sz="40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5216" y="2723682"/>
            <a:ext cx="1763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0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40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4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2438400" y="2209800"/>
            <a:ext cx="4800600" cy="2057400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26670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 ধারণা</a:t>
            </a:r>
            <a:endParaRPr lang="en-US" sz="48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6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6858000" cy="457200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bn-BD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3638"/>
            <a:ext cx="8534400" cy="5410200"/>
          </a:xfrm>
        </p:spPr>
        <p:txBody>
          <a:bodyPr/>
          <a:lstStyle/>
          <a:p>
            <a:pPr lvl="0"/>
            <a:r>
              <a:rPr lang="bn-BD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    এই পাঠ শেষে শিক্ষার্থীরা ---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bn-BD" sz="2800" b="1" dirty="0" smtClean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085850" lvl="1" indent="-342900">
              <a:buBlip>
                <a:blip r:embed="rId4"/>
              </a:buBlip>
            </a:pP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;</a:t>
            </a:r>
            <a:endParaRPr lang="bn-BD" sz="2800" b="1" dirty="0" smtClean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085850" lvl="1" indent="-342900">
              <a:buBlip>
                <a:blip r:embed="rId4"/>
              </a:buBlip>
            </a:pPr>
            <a:r>
              <a:rPr lang="bn-BD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রাষ্ট্র এবং নগর রাষ্ট্রের মধ্যে পার্থক্য উল্লেখ করতে পারবে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b="1" dirty="0" smtClean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085850" lvl="1" indent="-342900">
              <a:buBlip>
                <a:blip r:embed="rId4"/>
              </a:buBlip>
            </a:pPr>
            <a:r>
              <a:rPr lang="bn-BD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রাষ্ট্রের সর্বশ্রেষ্ঠ উপাদান  বিশ্লেষণ করতে পারবে।</a:t>
            </a:r>
            <a:endParaRPr lang="en-US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4876800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 আদর্শ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 হি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 </a:t>
            </a:r>
            <a:r>
              <a:rPr lang="bn-BD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আত্মপ্রকাশ করতে গেলে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উপাদান প্রয়োজন সব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বাংলাদেশের  রয়েছে ,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তাই পৃথিবীর মানচিত্রে বাংলাদেশ একটি রাষ্ট্র হি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সেবে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পরিচয় পেয়েছে।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85800"/>
            <a:ext cx="4876800" cy="3697014"/>
          </a:xfrm>
        </p:spPr>
      </p:pic>
    </p:spTree>
    <p:extLst>
      <p:ext uri="{BB962C8B-B14F-4D97-AF65-F5344CB8AC3E}">
        <p14:creationId xmlns:p14="http://schemas.microsoft.com/office/powerpoint/2010/main" val="35371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458200" cy="5715000"/>
          </a:xfrm>
        </p:spPr>
        <p:txBody>
          <a:bodyPr>
            <a:normAutofit/>
          </a:bodyPr>
          <a:lstStyle/>
          <a:p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ঢাকা</a:t>
            </a:r>
            <a:r>
              <a:rPr lang="en-US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বিভাগ</a:t>
            </a:r>
          </a:p>
          <a:p>
            <a:endParaRPr lang="bn-BD" sz="28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 </a:t>
            </a:r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আদর্শ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ষ্ট্র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হি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সেবে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আত্মপ্রকাশ </a:t>
            </a:r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 গেলে যে যে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প্রয়োজন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তার কোন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টিই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ঢাকা বিভাগের নেই ,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তাই ঢাকা বিভাগ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 নয়</a:t>
            </a:r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1"/>
            <a:ext cx="4419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956</Words>
  <Application>Microsoft Office PowerPoint</Application>
  <PresentationFormat>On-screen Show (4:3)</PresentationFormat>
  <Paragraphs>174</Paragraphs>
  <Slides>29</Slides>
  <Notes>24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NikoshBAN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শিখনফল</vt:lpstr>
      <vt:lpstr>PowerPoint Presentation</vt:lpstr>
      <vt:lpstr>PowerPoint Presentation</vt:lpstr>
      <vt:lpstr>PowerPoint Presentation</vt:lpstr>
      <vt:lpstr>PowerPoint Presentation</vt:lpstr>
      <vt:lpstr>একক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সার্বভৌমত্ব </vt:lpstr>
      <vt:lpstr>সার্বভৌমত্ব  </vt:lpstr>
      <vt:lpstr>PowerPoint Presentation</vt:lpstr>
      <vt:lpstr>দলীয় কাজ </vt:lpstr>
      <vt:lpstr>নগর – রাষ্ট্র</vt:lpstr>
      <vt:lpstr>নগর-রাষ্ট্র</vt:lpstr>
      <vt:lpstr>রাষ্ট্র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Hp</cp:lastModifiedBy>
  <cp:revision>740</cp:revision>
  <dcterms:created xsi:type="dcterms:W3CDTF">2006-08-16T00:00:00Z</dcterms:created>
  <dcterms:modified xsi:type="dcterms:W3CDTF">2016-08-09T17:03:15Z</dcterms:modified>
</cp:coreProperties>
</file>